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304" r:id="rId3"/>
    <p:sldId id="265" r:id="rId4"/>
    <p:sldId id="305" r:id="rId5"/>
    <p:sldId id="306" r:id="rId6"/>
    <p:sldId id="309" r:id="rId7"/>
    <p:sldId id="307" r:id="rId8"/>
    <p:sldId id="308" r:id="rId9"/>
    <p:sldId id="311" r:id="rId10"/>
    <p:sldId id="275" r:id="rId11"/>
    <p:sldId id="313" r:id="rId12"/>
    <p:sldId id="323" r:id="rId13"/>
    <p:sldId id="312" r:id="rId14"/>
    <p:sldId id="324" r:id="rId15"/>
    <p:sldId id="314" r:id="rId16"/>
    <p:sldId id="316" r:id="rId17"/>
    <p:sldId id="315" r:id="rId18"/>
    <p:sldId id="317" r:id="rId19"/>
    <p:sldId id="319" r:id="rId20"/>
    <p:sldId id="325" r:id="rId21"/>
    <p:sldId id="318" r:id="rId22"/>
    <p:sldId id="321" r:id="rId23"/>
    <p:sldId id="322" r:id="rId24"/>
    <p:sldId id="283" r:id="rId25"/>
    <p:sldId id="285" r:id="rId26"/>
    <p:sldId id="264" r:id="rId27"/>
    <p:sldId id="273" r:id="rId28"/>
    <p:sldId id="269" r:id="rId29"/>
    <p:sldId id="327" r:id="rId30"/>
    <p:sldId id="328" r:id="rId31"/>
    <p:sldId id="303" r:id="rId32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6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27B1-6661-4676-9DAD-B3C955999FC6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06142-7C8C-4364-AC73-EEC321B4E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47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6142-7C8C-4364-AC73-EEC321B4E4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112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90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112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90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64778A-F159-4525-8285-C88B6E071D33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emf"/><Relationship Id="rId7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7430"/>
            <a:ext cx="9144000" cy="423992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«Приоритетные направления развития муниципальной системы образования»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6206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reflection endPos="0" dist="50800" dir="5400000" sy="-100000" algn="bl" rotWithShape="0"/>
                </a:effectLst>
                <a:latin typeface="+mj-lt"/>
              </a:rPr>
              <a:t>МКУ «Управление образования»  МО «Новолакский район» 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effectLst>
                <a:reflection endPos="0" dist="50800" dir="5400000" sy="-100000" algn="bl" rotWithShape="0"/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2597" y="0"/>
            <a:ext cx="1271403" cy="1018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2240" y="11247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августа 2021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JTisw7r6ggtUhDXQhCHcs_rjT6qviUhNgzHu2vKbmMntiC8t6H4hzgrTbVG88NiV-1juw1v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1656184" cy="152584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28596" y="1643050"/>
            <a:ext cx="8501122" cy="12003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Августовская конференция педагогических работников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9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ГИА - 2021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AutoShape 4"/>
          <p:cNvSpPr>
            <a:spLocks noGrp="1" noChangeArrowheads="1"/>
          </p:cNvSpPr>
          <p:nvPr>
            <p:ph idx="1"/>
          </p:nvPr>
        </p:nvSpPr>
        <p:spPr bwMode="gray">
          <a:xfrm>
            <a:off x="5940152" y="2060848"/>
            <a:ext cx="2746648" cy="690473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предметы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51520" y="836712"/>
            <a:ext cx="2678333" cy="690473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участники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51520" y="5229200"/>
            <a:ext cx="2678333" cy="690473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800" dirty="0">
                <a:solidFill>
                  <a:schemeClr val="bg1"/>
                </a:solidFill>
              </a:rPr>
              <a:t>пункты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МКОУ «Новолакская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СОШ №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1»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МКОУ «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Новочуртахская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СОШ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2887682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язык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(профильный уровень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физика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обществознание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языки (английский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информатика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зарегистрировано – 217 участника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348880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них 168 – участников текущего года, </a:t>
            </a:r>
          </a:p>
          <a:p>
            <a:r>
              <a:rPr lang="ru-RU" dirty="0" smtClean="0"/>
              <a:t>41 – выпускников прошлых лет и 8 – участников, ранее не завершившие среднее общее образование (не прошедший ГИА в предыдущие годы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форме ОГЭ и ГВЭ-9 зарегистрировано – 486 участника.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556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в форме ЕГЭ и ГВЭ-11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60648"/>
            <a:ext cx="7427168" cy="490066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ГИА - 2021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37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4563286"/>
              </p:ext>
            </p:extLst>
          </p:nvPr>
        </p:nvGraphicFramePr>
        <p:xfrm>
          <a:off x="404663" y="1412776"/>
          <a:ext cx="5751514" cy="1643557"/>
        </p:xfrm>
        <a:graphic>
          <a:graphicData uri="http://schemas.openxmlformats.org/drawingml/2006/table">
            <a:tbl>
              <a:tblPr firstRow="1" firstCol="1" bandRow="1"/>
              <a:tblGrid>
                <a:gridCol w="1215051"/>
                <a:gridCol w="573961"/>
                <a:gridCol w="573961"/>
                <a:gridCol w="573961"/>
                <a:gridCol w="573961"/>
                <a:gridCol w="573961"/>
                <a:gridCol w="574519"/>
                <a:gridCol w="574519"/>
                <a:gridCol w="517620"/>
              </a:tblGrid>
              <a:tr h="912037">
                <a:tc rowSpan="2"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ОГЭ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«4"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38"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17,1%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38"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115546"/>
            <a:ext cx="69795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Статистика оценок ОГЭ в 9-х классах в 2021г.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250" y="38610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ГВЭ </a:t>
            </a:r>
            <a:r>
              <a:rPr lang="ru-RU" b="1" dirty="0"/>
              <a:t>-ГИА 11 русский </a:t>
            </a:r>
            <a:r>
              <a:rPr lang="ru-RU" b="1" dirty="0" smtClean="0"/>
              <a:t>язык.  Средний </a:t>
            </a:r>
            <a:r>
              <a:rPr lang="ru-RU" b="1" dirty="0"/>
              <a:t>балл по району составляет 3,8. Успеваемость 93%, качество - 63 %, средняя </a:t>
            </a:r>
            <a:r>
              <a:rPr lang="ru-RU" b="1" dirty="0" err="1"/>
              <a:t>обученность</a:t>
            </a:r>
            <a:r>
              <a:rPr lang="ru-RU" b="1" dirty="0"/>
              <a:t> учащихся - 64%.Двое учащихся Чапаевской СОШ №2 и один ученик Тухчарской СОШ  получили отметку "2"  и попали на пересдачу в сентябре.</a:t>
            </a:r>
          </a:p>
          <a:p>
            <a:r>
              <a:rPr lang="ru-RU" b="1" dirty="0" smtClean="0"/>
              <a:t>ГВЭ </a:t>
            </a:r>
            <a:r>
              <a:rPr lang="ru-RU" b="1" dirty="0"/>
              <a:t>-ГИА 11 математика средний балл по району составляет 3,8. </a:t>
            </a:r>
            <a:r>
              <a:rPr lang="ru-RU" b="1" dirty="0" smtClean="0"/>
              <a:t>Успеваемость 89,66 %, качество - 58,6%, средняя </a:t>
            </a:r>
            <a:r>
              <a:rPr lang="ru-RU" b="1" dirty="0" err="1" smtClean="0"/>
              <a:t>обученность</a:t>
            </a:r>
            <a:r>
              <a:rPr lang="ru-RU" b="1" dirty="0" smtClean="0"/>
              <a:t> </a:t>
            </a:r>
            <a:r>
              <a:rPr lang="ru-RU" b="1" dirty="0"/>
              <a:t>учащихся - 60,28%. Трое учащихся Чапаевской СОШ №2 и один ученик Тухчарской СОШ  получили отметку "2"  и попали на пересдачу в сентябре.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372200" y="1443624"/>
            <a:ext cx="27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ОГЭ русский язык , Успеваемость: 98,3%. Качество:     55,4%. СОУ:          57,4%. Средний балл: 3,7.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Коэф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знаний: 47,8%.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ОГЭ математика. Успеваемость: 98,3%. Качество:     63,5%. СОУ:          56,1%. Средний балл: 3,7.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Коэф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знаний: 52,3%.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2818656" cy="490066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ОГЭ </a:t>
            </a:r>
            <a:r>
              <a:rPr lang="ru-RU" sz="36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</a:t>
            </a:r>
            <a:r>
              <a:rPr kumimoji="0" lang="ru-RU" sz="3600" b="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гвэ-9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3923928" y="188640"/>
            <a:ext cx="4896544" cy="576065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Участники - 486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284984"/>
            <a:ext cx="2818656" cy="490066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гвэ-11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3995936" y="3212976"/>
            <a:ext cx="4896544" cy="576065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Участники - 29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6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2818656" cy="490066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ЕГЭ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Повысился средний балл по русскому языку, обществознанию , литературе , истории, физике, информатике, английскому языку.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2.	Снизился средний балл по профильной  математике, химии ,биологии. 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3.	По биологии и литературе средний балл на 1 выше чем по России.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4.	Набрали ниже минимального количества баллов: 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 русскому языку - 7,2 % на 0,2 %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меньше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чем в 2020 году, 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 математике(профильный уровень) -50% на 24  %  больше чем в 2020 году, 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 химии -53%  на 29  %  больше чем в 2020 году,  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 истории – 20%  на 9 %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меньше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чем в 2020 году , 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 физике - 16%  на 24 %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меньше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чем в 2020 году ,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 обществознанию– 38%  на 7 %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меньше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чем в 2020 год,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по биологии - 23% на 8  %  больше чем в 2020 году,  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 информатике -14,29 % на 28,61%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меньше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чем в прошлом году, 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 английскому языку - 0% , в 2020 году - 0%, от числа сдававших экзамен.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1837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6227458"/>
              </p:ext>
            </p:extLst>
          </p:nvPr>
        </p:nvGraphicFramePr>
        <p:xfrm>
          <a:off x="395536" y="260653"/>
          <a:ext cx="8492386" cy="6264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222"/>
                <a:gridCol w="1917256"/>
                <a:gridCol w="1258567"/>
                <a:gridCol w="1258567"/>
                <a:gridCol w="1564387"/>
                <a:gridCol w="1564387"/>
              </a:tblGrid>
              <a:tr h="3830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Предмет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СР.Т.Б.  по  Дагестану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СР.Т.Б. ПО  РОССИИ.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Русский язык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65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Математика проф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38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Обществознание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История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Биология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Химия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33,5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География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Не сдавали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Литература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67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Физика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35,8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Информатика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41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49,85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Иностранный язык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69,75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61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37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40,2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49,81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50,09090909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59,45454545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00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6453892"/>
              </p:ext>
            </p:extLst>
          </p:nvPr>
        </p:nvGraphicFramePr>
        <p:xfrm>
          <a:off x="467542" y="1340771"/>
          <a:ext cx="8424937" cy="4824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590"/>
                <a:gridCol w="2988406"/>
                <a:gridCol w="740371"/>
                <a:gridCol w="858999"/>
                <a:gridCol w="2865571"/>
              </a:tblGrid>
              <a:tr h="337286"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106"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сдавали егэ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учащихся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проф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17,391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35,507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25,362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43,478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47,826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1,4493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4,3478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5,0725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86"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Иностранный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286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4,3478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315617"/>
            <a:ext cx="83529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93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93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амыми востребованными предметами по выбору</a:t>
            </a:r>
          </a:p>
          <a:p>
            <a:pPr marL="0" marR="0" lvl="0" indent="4937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протяжении нескольких лет остаются химия, биология, обществознание,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5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8557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Количество </a:t>
            </a:r>
            <a:r>
              <a:rPr lang="ru-RU" b="1" dirty="0" err="1"/>
              <a:t>высокобалльников</a:t>
            </a:r>
            <a:r>
              <a:rPr lang="ru-RU" b="1" dirty="0"/>
              <a:t> увеличилось на 8, в этом их 26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algn="r"/>
            <a:r>
              <a:rPr lang="ru-RU" b="1" dirty="0" smtClean="0"/>
              <a:t>100-балльница </a:t>
            </a:r>
            <a:r>
              <a:rPr lang="ru-RU" b="1" dirty="0"/>
              <a:t>– 1;</a:t>
            </a:r>
          </a:p>
          <a:p>
            <a:pPr algn="r"/>
            <a:r>
              <a:rPr lang="ru-RU" b="1" dirty="0"/>
              <a:t>80-99 по трем предметам – 2;</a:t>
            </a:r>
          </a:p>
          <a:p>
            <a:pPr algn="r"/>
            <a:r>
              <a:rPr lang="ru-RU" b="1" dirty="0"/>
              <a:t>по двум предметам -2;</a:t>
            </a:r>
          </a:p>
          <a:p>
            <a:pPr algn="r"/>
            <a:r>
              <a:rPr lang="ru-RU" b="1" dirty="0"/>
              <a:t>по одному предмету- 22</a:t>
            </a:r>
            <a:r>
              <a:rPr lang="ru-RU" b="1" dirty="0" smtClean="0"/>
              <a:t>;</a:t>
            </a:r>
          </a:p>
          <a:p>
            <a:pPr algn="r"/>
            <a:r>
              <a:rPr lang="ru-RU" b="1" dirty="0" smtClean="0"/>
              <a:t>Получил по всем выбранным предметам отметку «5» -1</a:t>
            </a:r>
            <a:endParaRPr lang="ru-RU" b="1" dirty="0"/>
          </a:p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5055"/>
            <a:ext cx="2615952" cy="132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982164"/>
            <a:ext cx="1175792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850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67536" y="110314"/>
            <a:ext cx="406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18 выпускников текущего года получили медали  "За особые успехи в учении" 10,7% </a:t>
            </a:r>
            <a:r>
              <a:rPr lang="ru-RU" dirty="0" smtClean="0"/>
              <a:t>выпускников.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" r="-937" b="11739"/>
          <a:stretch/>
        </p:blipFill>
        <p:spPr bwMode="auto">
          <a:xfrm>
            <a:off x="107504" y="1033644"/>
            <a:ext cx="8776103" cy="567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11" r="18712"/>
          <a:stretch/>
        </p:blipFill>
        <p:spPr>
          <a:xfrm>
            <a:off x="323528" y="14332"/>
            <a:ext cx="1944216" cy="111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65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8064896" cy="151216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/>
              <a:t>Проблемы:</a:t>
            </a:r>
          </a:p>
          <a:p>
            <a:r>
              <a:rPr lang="ru-RU" b="1" dirty="0"/>
              <a:t>-Несоответствие годовых отметок и экзаменационных результатов;</a:t>
            </a:r>
          </a:p>
          <a:p>
            <a:r>
              <a:rPr lang="ru-RU" b="1" dirty="0"/>
              <a:t>-Высокий уровень результатов сдачи экзаменов в 9-х классах не всегда подкреплен результатами сдачи экзаменов этими выпускниками в 11-м классе.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060848"/>
            <a:ext cx="7992888" cy="23042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Приоритетное направление - </a:t>
            </a:r>
            <a:r>
              <a:rPr lang="ru-RU" b="1" dirty="0"/>
              <a:t>совершенствование системы подготовки обучающихся к государственной итоговой аттестации. Качественные изменения в процессе преподавания предметов должны сочетаться с проведением подробного анализа используемых методических, информационных и других ресурсов для построения образовательного маршрута каждого ребенка: как имеющего дефицит знаний, так и претендующего на высокие результаты.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4581128"/>
            <a:ext cx="7992888" cy="1152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Слагаемые успеха:</a:t>
            </a:r>
          </a:p>
          <a:p>
            <a:r>
              <a:rPr lang="ru-RU" b="1" dirty="0"/>
              <a:t>Личная ответственность администрации и педагогического коллектива за успешность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81795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92696"/>
            <a:ext cx="8964488" cy="1800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 smtClean="0"/>
              <a:t>Всероссийская олимпиада школьников. </a:t>
            </a:r>
          </a:p>
          <a:p>
            <a:r>
              <a:rPr lang="ru-RU" b="1" dirty="0" smtClean="0"/>
              <a:t>В муниципальном этапе всероссийской олимпиады приняли участие 825 обучающихся, из них победителями и призерами стали 171 участников олимпиады (20,7%).</a:t>
            </a:r>
          </a:p>
          <a:p>
            <a:r>
              <a:rPr lang="ru-RU" b="1" dirty="0" smtClean="0"/>
              <a:t> В региональном -21, победители и призеры – 4 (19%). ( 1 призер по русскому языку- Гамияхская СОШ; 2 призера по физической культуре , Тухчарская СОШ №1; 1 победитель по физической культуре, Новолакская СОШ №1.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92896"/>
            <a:ext cx="8640960" cy="1152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По итогам регионального этапа XXVI Республиканской научной конференции молодых исследователей «Шаг в будущее» (защита исследовательских проектов) призером стала ученица МКОУ «Тухчарской СОШ».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573016"/>
            <a:ext cx="8208912" cy="7920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 smtClean="0"/>
              <a:t>Ученица МКОУ «</a:t>
            </a:r>
            <a:r>
              <a:rPr lang="ru-RU" b="1" dirty="0" err="1" smtClean="0"/>
              <a:t>Новомехельтинской</a:t>
            </a:r>
            <a:r>
              <a:rPr lang="ru-RU" b="1" dirty="0" smtClean="0"/>
              <a:t> СОШ» приняла участие в региональном этапе олимпиады «Умники и умницы Дагестана».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365104"/>
            <a:ext cx="7920880" cy="1152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/>
              <a:t>По итогам республиканского этапа олимпиад по предметам национально-регионального компонента в 2020/2021 учебном году по предмету «родной язык» 1 призер, МКОУ «Новолакская СОШ №1».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517232"/>
            <a:ext cx="6768752" cy="8194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По олимпиаде по избирательному праву 2 призера 	МКОУ «Гамияхская СОШ» и  МКОУ «Гамияхская СОШ №2» </a:t>
            </a:r>
            <a:r>
              <a:rPr lang="ru-RU" dirty="0" smtClean="0"/>
              <a:t>	.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45224"/>
            <a:ext cx="183569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03848" y="6165304"/>
            <a:ext cx="5760640" cy="69269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По вузовской олимпиаде 5 призеров МКОУ «Гамияхская СОШ № 2» </a:t>
            </a:r>
            <a:endParaRPr lang="ru-RU" b="1" dirty="0"/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136904" cy="7200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ОДАРЕННЫЕ ДЕТИ.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57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3" descr="kd9utj8920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136904" cy="7200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ОДАРЕННЫЕ ДЕТИ.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"/>
            <a:ext cx="1907704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948264" y="126876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Конкурсы: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16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финалист и два полуфиналиста «Большой перемены»</a:t>
            </a:r>
            <a:endParaRPr lang="ru-RU" dirty="0" smtClean="0"/>
          </a:p>
          <a:p>
            <a:r>
              <a:rPr lang="ru-RU" b="1" dirty="0" smtClean="0"/>
              <a:t> 19 победителей и призеров регионального уровня  : </a:t>
            </a:r>
            <a:endParaRPr lang="ru-RU" dirty="0" smtClean="0"/>
          </a:p>
          <a:p>
            <a:r>
              <a:rPr lang="ru-RU" b="1" dirty="0" smtClean="0"/>
              <a:t>11 – победителей , 5 – призеров -2 место, 3 призера – 3 место. </a:t>
            </a:r>
            <a:endParaRPr lang="ru-RU" dirty="0" smtClean="0"/>
          </a:p>
          <a:p>
            <a:r>
              <a:rPr lang="ru-RU" b="1" dirty="0" smtClean="0"/>
              <a:t>1 -  3 место  зонального этапа </a:t>
            </a:r>
            <a:endParaRPr lang="ru-RU" dirty="0" smtClean="0"/>
          </a:p>
          <a:p>
            <a:pPr lvl="0"/>
            <a:r>
              <a:rPr lang="ru-RU" dirty="0" smtClean="0"/>
              <a:t>"Народов много страна одна"- 2 призера ( 3 места) МКОУ "Новокулинская СОШ №1" и "Новокулинская СОШ №2"</a:t>
            </a:r>
          </a:p>
          <a:p>
            <a:pPr lvl="0"/>
            <a:r>
              <a:rPr lang="ru-RU" dirty="0" smtClean="0"/>
              <a:t>"Звездная смена" Образовательного портала </a:t>
            </a:r>
            <a:r>
              <a:rPr lang="ru-RU" dirty="0" err="1" smtClean="0"/>
              <a:t>ЯКласс</a:t>
            </a:r>
            <a:r>
              <a:rPr lang="ru-RU" dirty="0" smtClean="0"/>
              <a:t>	  2 призера (2 и 3 место), </a:t>
            </a:r>
          </a:p>
          <a:p>
            <a:pPr lvl="0"/>
            <a:r>
              <a:rPr lang="ru-RU" dirty="0" smtClean="0"/>
              <a:t>Конкурс чтецов поэтических произведений дагестанских авторов -  1 абсолютный победитель Новокулинская СОШ №2, 2 победителя в номинации Гамияхская СОШ №1 и Чапаевская СОШ №2.</a:t>
            </a:r>
          </a:p>
          <a:p>
            <a:pPr lvl="0"/>
            <a:r>
              <a:rPr lang="ru-RU" dirty="0" smtClean="0"/>
              <a:t>"Верны </a:t>
            </a:r>
            <a:r>
              <a:rPr lang="ru-RU" dirty="0" err="1" smtClean="0"/>
              <a:t>ЮИДовской</a:t>
            </a:r>
            <a:r>
              <a:rPr lang="ru-RU" dirty="0" smtClean="0"/>
              <a:t> стране" 1 призер (3 место) зонального этапа "Новокулинская СОШ №2"</a:t>
            </a:r>
          </a:p>
          <a:p>
            <a:pPr lvl="0"/>
            <a:r>
              <a:rPr lang="ru-RU" dirty="0" smtClean="0"/>
              <a:t>Конкурс патриотической песни "Я люблю тебя Россия"- призер (2 место) Новочуртахская СОШ.</a:t>
            </a:r>
          </a:p>
          <a:p>
            <a:pPr lvl="0"/>
            <a:r>
              <a:rPr lang="ru-RU" dirty="0" smtClean="0"/>
              <a:t>Большая перемена - 2 полуфиналист, 1 финалист </a:t>
            </a:r>
          </a:p>
          <a:p>
            <a:pPr lvl="0"/>
            <a:r>
              <a:rPr lang="ru-RU" dirty="0" smtClean="0"/>
              <a:t>Конкурс чтецов на родных языках- 1 победитель Новолакская гимназия</a:t>
            </a:r>
          </a:p>
          <a:p>
            <a:pPr lvl="0"/>
            <a:r>
              <a:rPr lang="ru-RU" dirty="0" smtClean="0"/>
              <a:t>Конкурс «Крылья Ангела» - 1 победитель Новочуртахская СОШ №2</a:t>
            </a:r>
          </a:p>
          <a:p>
            <a:pPr lvl="0"/>
            <a:r>
              <a:rPr lang="ru-RU" dirty="0" smtClean="0"/>
              <a:t>Конкурс «Язык победы» - 2 победителя Новолакская СОШ №1, Новокулинская СОШ №1, призер ( 2 место ) Новолакская гимназия, призер (3 место) Новокулинская СОШ №1</a:t>
            </a:r>
          </a:p>
          <a:p>
            <a:pPr lvl="0"/>
            <a:r>
              <a:rPr lang="ru-RU" dirty="0" smtClean="0"/>
              <a:t>Науки юношей питают 	- 1 победитель Дучинская СОШ №2, 1 призер (2 место) Барчхойотарская СОШ</a:t>
            </a:r>
          </a:p>
          <a:p>
            <a:pPr lvl="0"/>
            <a:r>
              <a:rPr lang="ru-RU" dirty="0" smtClean="0"/>
              <a:t>Мы дружбой народов сильны - призер (2 место) Новомехельтинская СОШ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188640"/>
            <a:ext cx="1944216" cy="4320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Конкурсы 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82526"/>
            <a:ext cx="8315200" cy="9063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Проблемы  развития системы образования района отсутствие высококвалифицированных специалистов, но и  еще высокомотивированных школьников.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04864"/>
            <a:ext cx="8315200" cy="24482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Приоритетами в работе</a:t>
            </a:r>
            <a:r>
              <a:rPr lang="ru-RU" dirty="0"/>
              <a:t> с одаренными детьми в новом учебном году должны стать:</a:t>
            </a:r>
            <a:endParaRPr lang="ru-RU" sz="2000" dirty="0"/>
          </a:p>
          <a:p>
            <a:r>
              <a:rPr lang="ru-RU" dirty="0"/>
              <a:t>- внедрение разнообразных программ и форм работы по подготовке к Всероссийской олимпиаде школьников, а также их научной и исследовательской деятельности.</a:t>
            </a:r>
            <a:endParaRPr lang="ru-RU" sz="2000" dirty="0"/>
          </a:p>
          <a:p>
            <a:pPr lvl="1"/>
            <a:r>
              <a:rPr lang="ru-RU" dirty="0"/>
              <a:t>участие в системе дистанционных олимпиад;</a:t>
            </a:r>
            <a:endParaRPr lang="ru-RU" sz="1600" dirty="0"/>
          </a:p>
          <a:p>
            <a:pPr lvl="1"/>
            <a:r>
              <a:rPr lang="ru-RU" dirty="0"/>
              <a:t>повышение	роли	научных	обществ	обучающихся  общеобразовательных организаций.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37091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076056" y="4581128"/>
            <a:ext cx="1944216" cy="15841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7176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ДОПОЛНИТЕЛЬНОЕ ОБРАЗОВАНИЕ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92696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Охват дополнительным образованием в учреждениях дополнительного образования  1257 воспитанников.	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Охват детей дополнительным образованием в общеобразовательных учреждениях 6228 человек или 97 % от общего количества детей в возрасте от 5 до 18 лет. Внедрен проект «Шахматы»  С 1 по 10 классы.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организации работы по развитию массового спорта,  для организации </a:t>
            </a:r>
            <a:endParaRPr lang="ru-RU" dirty="0" smtClean="0"/>
          </a:p>
          <a:p>
            <a:r>
              <a:rPr lang="ru-RU" dirty="0" smtClean="0"/>
              <a:t>занятий </a:t>
            </a:r>
            <a:r>
              <a:rPr lang="ru-RU" dirty="0"/>
              <a:t>физкультурой и спортом обучающихся </a:t>
            </a:r>
            <a:r>
              <a:rPr lang="ru-RU" dirty="0" smtClean="0"/>
              <a:t>функционируют</a:t>
            </a:r>
            <a:endParaRPr lang="ru-RU" dirty="0"/>
          </a:p>
        </p:txBody>
      </p:sp>
      <p:pic>
        <p:nvPicPr>
          <p:cNvPr id="7" name="Рисунок 6" descr="Допобразов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223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23488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Реализуются направления: спортивное, художественное, </a:t>
            </a:r>
            <a:r>
              <a:rPr lang="ru-RU" b="1" dirty="0" err="1" smtClean="0">
                <a:solidFill>
                  <a:srgbClr val="002060"/>
                </a:solidFill>
              </a:rPr>
              <a:t>эколого</a:t>
            </a:r>
            <a:r>
              <a:rPr lang="ru-RU" b="1" dirty="0" smtClean="0">
                <a:solidFill>
                  <a:srgbClr val="002060"/>
                </a:solidFill>
              </a:rPr>
              <a:t>–биологическое, </a:t>
            </a:r>
            <a:r>
              <a:rPr lang="ru-RU" b="1" dirty="0" err="1" smtClean="0">
                <a:solidFill>
                  <a:srgbClr val="002060"/>
                </a:solidFill>
              </a:rPr>
              <a:t>естественно-научное</a:t>
            </a:r>
            <a:r>
              <a:rPr lang="ru-RU" b="1" dirty="0" smtClean="0">
                <a:solidFill>
                  <a:srgbClr val="002060"/>
                </a:solidFill>
              </a:rPr>
              <a:t>, туристско-краеведческое и другие. </a:t>
            </a:r>
          </a:p>
        </p:txBody>
      </p:sp>
      <p:pic>
        <p:nvPicPr>
          <p:cNvPr id="9" name="Рисунок 8" descr="image (1).png"/>
          <p:cNvPicPr>
            <a:picLocks noChangeAspect="1"/>
          </p:cNvPicPr>
          <p:nvPr/>
        </p:nvPicPr>
        <p:blipFill>
          <a:blip r:embed="rId3" cstate="print"/>
          <a:srcRect t="9341"/>
          <a:stretch>
            <a:fillRect/>
          </a:stretch>
        </p:blipFill>
        <p:spPr>
          <a:xfrm>
            <a:off x="5004048" y="2996952"/>
            <a:ext cx="209334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6056" y="4581128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18 спортивных залов при общеобразовательных учреждениях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PHOTO-2021-08-25-18-11-16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924944"/>
            <a:ext cx="190770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49080"/>
            <a:ext cx="230425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23528" y="5517232"/>
            <a:ext cx="2160240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23 </a:t>
            </a:r>
            <a:r>
              <a:rPr lang="ru-RU" b="1" dirty="0" err="1" smtClean="0"/>
              <a:t>воркаут</a:t>
            </a:r>
            <a:r>
              <a:rPr lang="ru-RU" b="1" dirty="0" smtClean="0"/>
              <a:t> - площадки,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784" y="5517232"/>
            <a:ext cx="2160240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 футбольных полей</a:t>
            </a:r>
            <a:endParaRPr lang="ru-RU" b="1" dirty="0"/>
          </a:p>
        </p:txBody>
      </p:sp>
      <p:pic>
        <p:nvPicPr>
          <p:cNvPr id="21" name="Рисунок 20" descr="eff8d76476409a4a5f7c1a4d64111d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005064"/>
            <a:ext cx="2016224" cy="144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164288" y="4581128"/>
            <a:ext cx="1979712" cy="15841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4653136"/>
            <a:ext cx="2088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залы для занятия спортом при 3 дошкольных образовательных учреждениях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06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1124744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ДПШ </a:t>
            </a:r>
            <a:r>
              <a:rPr lang="ru-RU" b="1" dirty="0">
                <a:solidFill>
                  <a:srgbClr val="002060"/>
                </a:solidFill>
              </a:rPr>
              <a:t>-</a:t>
            </a:r>
          </a:p>
          <a:p>
            <a:r>
              <a:rPr lang="ru-RU" b="1" dirty="0">
                <a:solidFill>
                  <a:srgbClr val="002060"/>
                </a:solidFill>
              </a:rPr>
              <a:t>1-й открытый Всероссийский творческий конкурс «Волшебство Зимы». 2 победителя и 1 призер (3 место). </a:t>
            </a:r>
          </a:p>
          <a:p>
            <a:r>
              <a:rPr lang="ru-RU" b="1" dirty="0">
                <a:solidFill>
                  <a:srgbClr val="002060"/>
                </a:solidFill>
              </a:rPr>
              <a:t>ДЮСШ</a:t>
            </a:r>
          </a:p>
          <a:p>
            <a:r>
              <a:rPr lang="ru-RU" b="1" dirty="0">
                <a:solidFill>
                  <a:srgbClr val="002060"/>
                </a:solidFill>
              </a:rPr>
              <a:t>1.	Вольная Борьба - 2 призера (3 место)</a:t>
            </a:r>
          </a:p>
          <a:p>
            <a:r>
              <a:rPr lang="ru-RU" b="1" dirty="0">
                <a:solidFill>
                  <a:srgbClr val="002060"/>
                </a:solidFill>
              </a:rPr>
              <a:t>2.	Тайский Бокс-1 место-5, 2 место- 1,3 место-1.</a:t>
            </a:r>
          </a:p>
          <a:p>
            <a:r>
              <a:rPr lang="ru-RU" b="1" dirty="0">
                <a:solidFill>
                  <a:srgbClr val="002060"/>
                </a:solidFill>
              </a:rPr>
              <a:t>3.	Бокс - 1 место- 7,2 место-4, 3 место-3.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ДЮСШ №1</a:t>
            </a:r>
          </a:p>
          <a:p>
            <a:r>
              <a:rPr lang="ru-RU" b="1" dirty="0">
                <a:solidFill>
                  <a:srgbClr val="002060"/>
                </a:solidFill>
              </a:rPr>
              <a:t>1.	Каратэ 1 место-9, 2 место- 8,3 место-8,</a:t>
            </a:r>
          </a:p>
          <a:p>
            <a:r>
              <a:rPr lang="ru-RU" b="1" dirty="0">
                <a:solidFill>
                  <a:srgbClr val="002060"/>
                </a:solidFill>
              </a:rPr>
              <a:t>2.	Дзюдо 1 место-6,  2 место- 4, 3 место-9.</a:t>
            </a:r>
          </a:p>
          <a:p>
            <a:r>
              <a:rPr lang="ru-RU" b="1" dirty="0">
                <a:solidFill>
                  <a:srgbClr val="002060"/>
                </a:solidFill>
              </a:rPr>
              <a:t>3.	Бокс 1 место-9, 2 место- 3, 3 место-0</a:t>
            </a:r>
          </a:p>
        </p:txBody>
      </p:sp>
      <p:pic>
        <p:nvPicPr>
          <p:cNvPr id="4" name="Рисунок 3" descr="2012-10-30_003520.jpg"/>
          <p:cNvPicPr>
            <a:picLocks noChangeAspect="1"/>
          </p:cNvPicPr>
          <p:nvPr/>
        </p:nvPicPr>
        <p:blipFill>
          <a:blip r:embed="rId2" cstate="print"/>
          <a:srcRect l="44864"/>
          <a:stretch>
            <a:fillRect/>
          </a:stretch>
        </p:blipFill>
        <p:spPr>
          <a:xfrm>
            <a:off x="179512" y="0"/>
            <a:ext cx="2592288" cy="206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188640"/>
            <a:ext cx="5866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Достижения в области ДОД : 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 descr="IMG_6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797152"/>
            <a:ext cx="2957314" cy="1807096"/>
          </a:xfrm>
          <a:prstGeom prst="rect">
            <a:avLst/>
          </a:prstGeom>
        </p:spPr>
      </p:pic>
      <p:pic>
        <p:nvPicPr>
          <p:cNvPr id="7" name="Рисунок 6" descr="IMG_6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2148799" cy="1996951"/>
          </a:xfrm>
          <a:prstGeom prst="rect">
            <a:avLst/>
          </a:prstGeom>
        </p:spPr>
      </p:pic>
      <p:pic>
        <p:nvPicPr>
          <p:cNvPr id="8" name="Рисунок 7" descr="IMG_64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060848"/>
            <a:ext cx="2232248" cy="1584176"/>
          </a:xfrm>
          <a:prstGeom prst="rect">
            <a:avLst/>
          </a:prstGeom>
        </p:spPr>
      </p:pic>
      <p:pic>
        <p:nvPicPr>
          <p:cNvPr id="9" name="Рисунок 8" descr="image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4797152"/>
            <a:ext cx="2885429" cy="17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89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698976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75656" y="1102578"/>
            <a:ext cx="61206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настоящее время в районе функционируют 2 ресурсных центра по духовно-нравственному воспитанию: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00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 ресурсный центр РДШ на базе МКУ ДО «Дом пионеров и школьников»;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00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 опорный центр патриотического воспитания детей на базе МКОУ «Новочуртахская СОШ № 2».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00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Растет число участников Российского движения школьников: 1431 учащихся из 23 школ. Работает военно-патриотическое движение «ЮНАРМИЯ». В его ряды приняты 354 человек – 21 отрядов.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 работают члены Всероссийского общественного движения «Волонтеры Победы», включающего 425 человек. Телевизионные отряды краеведов-следопытов -96 участников, Юные инспектора движения- 400 участников , 21 отрядов.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Отряды ЗОЖ - 7 отрядов, 96 участников, Экологические отряды 6 отрядов -38 участников, отряды Юных пожарников -11 - 125 участников и т.д.. Работают по направлениям: военно-патриотическое, гражданская активность, личностное развитие, информационно-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медийное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2"/>
          <p:cNvGrpSpPr>
            <a:grpSpLocks/>
          </p:cNvGrpSpPr>
          <p:nvPr/>
        </p:nvGrpSpPr>
        <p:grpSpPr bwMode="auto">
          <a:xfrm>
            <a:off x="7740352" y="5517232"/>
            <a:ext cx="1403648" cy="957263"/>
            <a:chOff x="422313" y="2986994"/>
            <a:chExt cx="1009186" cy="9561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2313" y="2986994"/>
              <a:ext cx="1009186" cy="95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9" name="Объект 6" descr="Безымянный-1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313" y="3032977"/>
              <a:ext cx="974811" cy="9101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Группа 21"/>
          <p:cNvGrpSpPr>
            <a:grpSpLocks/>
          </p:cNvGrpSpPr>
          <p:nvPr/>
        </p:nvGrpSpPr>
        <p:grpSpPr bwMode="auto">
          <a:xfrm>
            <a:off x="7740352" y="3933056"/>
            <a:ext cx="1403648" cy="1224136"/>
            <a:chOff x="428226" y="4058569"/>
            <a:chExt cx="995520" cy="95616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8226" y="4058569"/>
              <a:ext cx="995520" cy="95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C:\Users\User\Desktop\img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64952" y="4092508"/>
              <a:ext cx="935803" cy="8882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</p:grpSp>
      <p:grpSp>
        <p:nvGrpSpPr>
          <p:cNvPr id="13" name="Группа 17"/>
          <p:cNvGrpSpPr>
            <a:grpSpLocks/>
          </p:cNvGrpSpPr>
          <p:nvPr/>
        </p:nvGrpSpPr>
        <p:grpSpPr bwMode="auto">
          <a:xfrm>
            <a:off x="0" y="4221088"/>
            <a:ext cx="1403648" cy="1079500"/>
            <a:chOff x="441423" y="5175034"/>
            <a:chExt cx="995520" cy="95616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41423" y="5175034"/>
              <a:ext cx="995520" cy="95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1477" y="5231101"/>
              <a:ext cx="871348" cy="8440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Рисунок 42" descr="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7800" y="2492896"/>
            <a:ext cx="1346200" cy="121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44" descr="img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24944"/>
            <a:ext cx="1339850" cy="110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D:\ДОО\РДШ\Без имени-1.jpg"/>
          <p:cNvPicPr>
            <a:picLocks noChangeAspect="1" noChangeArrowheads="1"/>
          </p:cNvPicPr>
          <p:nvPr/>
        </p:nvPicPr>
        <p:blipFill>
          <a:blip r:embed="rId8" cstate="print"/>
          <a:srcRect l="5144" t="20894" r="27789" b="14894"/>
          <a:stretch>
            <a:fillRect/>
          </a:stretch>
        </p:blipFill>
        <p:spPr bwMode="auto">
          <a:xfrm>
            <a:off x="179512" y="1340768"/>
            <a:ext cx="1339850" cy="125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0"/>
          <p:cNvPicPr>
            <a:picLocks noChangeAspect="1"/>
          </p:cNvPicPr>
          <p:nvPr/>
        </p:nvPicPr>
        <p:blipFill>
          <a:blip r:embed="rId9" cstate="print"/>
          <a:srcRect l="5650" t="8281" r="58861" b="4671"/>
          <a:stretch>
            <a:fillRect/>
          </a:stretch>
        </p:blipFill>
        <p:spPr bwMode="auto">
          <a:xfrm>
            <a:off x="7812360" y="1268760"/>
            <a:ext cx="1331640" cy="94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40" descr="un_pogh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517232"/>
            <a:ext cx="1155700" cy="107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4389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7992888" cy="7109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Трудности воспитательной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77072"/>
            <a:ext cx="8686800" cy="200305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однообразие форм проведения классных часов;</a:t>
            </a:r>
          </a:p>
          <a:p>
            <a:r>
              <a:rPr lang="ru-RU" dirty="0" smtClean="0"/>
              <a:t>слабая </a:t>
            </a:r>
            <a:r>
              <a:rPr lang="ru-RU" dirty="0"/>
              <a:t>работа школьного ученического самоуправления;</a:t>
            </a:r>
          </a:p>
          <a:p>
            <a:r>
              <a:rPr lang="ru-RU" dirty="0" smtClean="0"/>
              <a:t>проблемы</a:t>
            </a:r>
            <a:r>
              <a:rPr lang="ru-RU" dirty="0"/>
              <a:t>, связанные с отдаленностью и сложностью организации встреч со специалистами и активистами из других образовательных организаций;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у большинства школьников  мотивации к участию в общественной и культурной жизни </a:t>
            </a:r>
            <a:r>
              <a:rPr lang="ru-RU" dirty="0" smtClean="0"/>
              <a:t>школы</a:t>
            </a:r>
            <a:endParaRPr lang="ru-RU" dirty="0"/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39752" y="269647"/>
            <a:ext cx="4067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3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прошедшем учебном году наш район  стал площадкой проведения республиканского семинара-совещания на тему «Воспитание патриотизма детей и молодежи в условиях общественных организаций и объединений. Роль семьи и семейных ценностей в процессе становления юных патриотов».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628800"/>
            <a:ext cx="208823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6909_8_220x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60648"/>
            <a:ext cx="209550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195736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6909_13_220x1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16832"/>
            <a:ext cx="20955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4536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454" y="1412776"/>
            <a:ext cx="5328592" cy="846634"/>
          </a:xfrm>
        </p:spPr>
        <p:txBody>
          <a:bodyPr>
            <a:noAutofit/>
          </a:bodyPr>
          <a:lstStyle/>
          <a:p>
            <a:r>
              <a:rPr lang="ru-RU" sz="1800" b="1" cap="none" dirty="0" smtClean="0">
                <a:effectLst/>
                <a:latin typeface="+mn-lt"/>
                <a:cs typeface="Times New Roman" panose="02020603050405020304" pitchFamily="18" charset="0"/>
              </a:rPr>
              <a:t>Региональный проект «100 школ»: </a:t>
            </a:r>
            <a:br>
              <a:rPr lang="ru-RU" sz="1800" b="1" cap="none" dirty="0" smtClean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1800" b="1" cap="none" dirty="0" smtClean="0">
                <a:effectLst/>
                <a:latin typeface="+mn-lt"/>
                <a:cs typeface="Times New Roman" panose="02020603050405020304" pitchFamily="18" charset="0"/>
              </a:rPr>
              <a:t>МКОУ «</a:t>
            </a:r>
            <a:r>
              <a:rPr lang="ru-RU" sz="1800" b="1" cap="none" dirty="0">
                <a:effectLst/>
                <a:latin typeface="+mn-lt"/>
                <a:cs typeface="Times New Roman" panose="02020603050405020304" pitchFamily="18" charset="0"/>
              </a:rPr>
              <a:t>Ш</a:t>
            </a:r>
            <a:r>
              <a:rPr lang="ru-RU" sz="1800" b="1" cap="none" dirty="0" smtClean="0">
                <a:effectLst/>
                <a:latin typeface="+mn-lt"/>
                <a:cs typeface="Times New Roman" panose="02020603050405020304" pitchFamily="18" charset="0"/>
              </a:rPr>
              <a:t>ушинская СОШ»,  меценат - </a:t>
            </a:r>
            <a:r>
              <a:rPr lang="ru-RU" sz="1800" b="1" cap="none" dirty="0" err="1">
                <a:effectLst/>
                <a:latin typeface="+mn-lt"/>
                <a:cs typeface="Times New Roman" panose="02020603050405020304" pitchFamily="18" charset="0"/>
              </a:rPr>
              <a:t>А</a:t>
            </a:r>
            <a:r>
              <a:rPr lang="ru-RU" sz="1800" b="1" cap="none" dirty="0" err="1" smtClean="0">
                <a:effectLst/>
                <a:latin typeface="+mn-lt"/>
                <a:cs typeface="Times New Roman" panose="02020603050405020304" pitchFamily="18" charset="0"/>
              </a:rPr>
              <a:t>йдиев</a:t>
            </a:r>
            <a:r>
              <a:rPr lang="ru-RU" sz="1800" b="1" cap="none" dirty="0" smtClean="0">
                <a:effectLst/>
                <a:latin typeface="+mn-lt"/>
                <a:cs typeface="Times New Roman" panose="02020603050405020304" pitchFamily="18" charset="0"/>
              </a:rPr>
              <a:t> Ф.Ш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266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РЕАЛИЗАЦИЯ </a:t>
            </a:r>
            <a:br>
              <a:rPr lang="ru-RU" sz="24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ФЕДЕРАЛЬНЫХ И РЕГИОНАЛЬНЫХ  ПРОЕКТОВ НАЦИОНАЛЬНОГО ПРОЕКТА «ОБРАЗОВАНИЕ</a:t>
            </a:r>
            <a:r>
              <a:rPr lang="ru-RU" sz="24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4" t="13318" r="11881" b="18299"/>
          <a:stretch/>
        </p:blipFill>
        <p:spPr>
          <a:xfrm>
            <a:off x="467544" y="1268760"/>
            <a:ext cx="2160240" cy="82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41" b="24913"/>
          <a:stretch/>
        </p:blipFill>
        <p:spPr>
          <a:xfrm>
            <a:off x="539552" y="2636912"/>
            <a:ext cx="1942369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060848"/>
            <a:ext cx="1850309" cy="88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356992"/>
            <a:ext cx="1913683" cy="1182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3573016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2020 году направлена в МКОУ «Тухчарская ООШ» –</a:t>
            </a:r>
            <a:r>
              <a:rPr lang="ru-RU" b="1" dirty="0" err="1"/>
              <a:t>Нурмагомедова</a:t>
            </a:r>
            <a:r>
              <a:rPr lang="ru-RU" b="1" dirty="0"/>
              <a:t> </a:t>
            </a:r>
            <a:r>
              <a:rPr lang="ru-RU" b="1" dirty="0" err="1"/>
              <a:t>Аминат</a:t>
            </a:r>
            <a:r>
              <a:rPr lang="ru-RU" b="1" dirty="0"/>
              <a:t> </a:t>
            </a:r>
            <a:r>
              <a:rPr lang="ru-RU" b="1" dirty="0" err="1"/>
              <a:t>Абдулмуталовна</a:t>
            </a:r>
            <a:r>
              <a:rPr lang="ru-RU" b="1" dirty="0"/>
              <a:t>,  учитель математики.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/>
              <a:t>«Билет в будущее</a:t>
            </a:r>
            <a:r>
              <a:rPr lang="ru-RU" b="1" dirty="0" smtClean="0"/>
              <a:t>» - 180 участников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2852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err="1"/>
              <a:t>Проектория</a:t>
            </a:r>
            <a:r>
              <a:rPr lang="ru-RU" b="1" dirty="0" smtClean="0"/>
              <a:t>» - 5343 учащихся,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118 учителей </a:t>
            </a:r>
            <a:endParaRPr lang="ru-RU" b="1" dirty="0"/>
          </a:p>
        </p:txBody>
      </p:sp>
      <p:pic>
        <p:nvPicPr>
          <p:cNvPr id="12" name="Рисунок 11" descr="img26.jpg"/>
          <p:cNvPicPr>
            <a:picLocks noChangeAspect="1"/>
          </p:cNvPicPr>
          <p:nvPr/>
        </p:nvPicPr>
        <p:blipFill>
          <a:blip r:embed="rId7" cstate="print"/>
          <a:srcRect l="15350" t="11151" r="4326" b="9051"/>
          <a:stretch>
            <a:fillRect/>
          </a:stretch>
        </p:blipFill>
        <p:spPr>
          <a:xfrm>
            <a:off x="467544" y="4941168"/>
            <a:ext cx="2304256" cy="1584176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915816" y="4885710"/>
            <a:ext cx="59401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3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 рамках реализации федерального проекта «Успех каждого ребенка» 18 ОУ заявлены на создание новых мест по дополнительному образованию.</a:t>
            </a:r>
          </a:p>
          <a:p>
            <a:pPr marL="0" marR="0" lvl="0" indent="163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 рамках реализации которого поступит оборудование на 18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мл.рублей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40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5277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02318"/>
            <a:ext cx="2794461" cy="8199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5116358" cy="8922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88024" y="1325254"/>
            <a:ext cx="4027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Муниципальный опорный центр  </a:t>
            </a:r>
          </a:p>
          <a:p>
            <a:r>
              <a:rPr lang="ru-RU" dirty="0" smtClean="0"/>
              <a:t>на базе Дома пионеров и школьников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5320" y="1279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зарегистрировано 4576детей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5320" y="1664849"/>
            <a:ext cx="513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арегистрировано 30 программ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8" y="2306539"/>
            <a:ext cx="1985392" cy="130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63688" y="2375036"/>
            <a:ext cx="3857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внедрены и используются различные информационные системы: АИС «Детский сад», АИС «Контингент», АИС «Сведения ГИА», ФИС «ФРДО»,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336727"/>
            <a:ext cx="129296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444208" y="2314190"/>
            <a:ext cx="2774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2020-2021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 высокоскоростному интернету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подключено 19 школ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9718" y="4293096"/>
            <a:ext cx="3494282" cy="233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005064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будущего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повысили свой уровень профессионального мастерства в форматах непрерывного образования. На 2021 год планируется внедрение системы аттестации руководителей общеобразовательных учреждений и вовлечение педагогов в НСУР (национальная система учительского роста).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учебный год запланировано охват проектом «Учитель будущего» 65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из образовательных организаций Новолакского района по всем предметным направлениям. На сегодняшний день входную диагностику для вовлечения в проект прошли все заявленные учителя – предметники.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198932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3764" cy="1143000"/>
          </a:xfr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 </a:t>
            </a:r>
            <a:r>
              <a:rPr lang="ru-RU" sz="2700" b="1" dirty="0" smtClean="0">
                <a:solidFill>
                  <a:srgbClr val="002060"/>
                </a:solidFill>
                <a:effectLst/>
              </a:rPr>
              <a:t>РЕАЛИЗАЦИЯ </a:t>
            </a:r>
            <a:br>
              <a:rPr lang="ru-RU" sz="2700" b="1" dirty="0" smtClean="0">
                <a:solidFill>
                  <a:srgbClr val="002060"/>
                </a:solidFill>
                <a:effectLst/>
              </a:rPr>
            </a:br>
            <a:r>
              <a:rPr lang="ru-RU" sz="2700" b="1" dirty="0" smtClean="0">
                <a:solidFill>
                  <a:srgbClr val="002060"/>
                </a:solidFill>
                <a:effectLst/>
              </a:rPr>
              <a:t>ФЕДЕРАЛЬНЫХ И РЕГИОНАЛЬНЫХ  ПРОЕКТОВ</a:t>
            </a:r>
            <a:r>
              <a:rPr lang="ru-RU" sz="2700" dirty="0">
                <a:solidFill>
                  <a:srgbClr val="002060"/>
                </a:solidFill>
                <a:effectLst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effectLst/>
              </a:rPr>
              <a:t>НАЦИОНАЛЬНОГО </a:t>
            </a:r>
            <a:r>
              <a:rPr lang="ru-RU" sz="2700" b="1" dirty="0">
                <a:solidFill>
                  <a:srgbClr val="002060"/>
                </a:solidFill>
                <a:effectLst/>
              </a:rPr>
              <a:t>ПРОЕКТА «ОБРАЗОВАНИЕ»</a:t>
            </a:r>
            <a:endParaRPr lang="ru-RU" sz="27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089" y="1628800"/>
            <a:ext cx="2675165" cy="1584176"/>
          </a:xfr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7504" y="3645024"/>
            <a:ext cx="302433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7504" y="6105544"/>
            <a:ext cx="302433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648977"/>
            <a:ext cx="3385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2020-2021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уч.год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МКОУ «Барчхойотарская  СОШ»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31E63D72-C623-48A8-BB6B-FA031AB6B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48"/>
          <a:stretch/>
        </p:blipFill>
        <p:spPr bwMode="auto">
          <a:xfrm>
            <a:off x="363821" y="4941168"/>
            <a:ext cx="24884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851920" y="1628800"/>
            <a:ext cx="49502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1600" b="1" dirty="0"/>
              <a:t>С 2019  года  в 7 школах района в МКОУ «Тухчарская ООШ», </a:t>
            </a:r>
            <a:r>
              <a:rPr lang="ru-RU" sz="1600" b="1" dirty="0" err="1"/>
              <a:t>МКОУ«Новомехельтинская</a:t>
            </a:r>
            <a:r>
              <a:rPr lang="ru-RU" sz="1600" b="1" dirty="0"/>
              <a:t> СОШ», </a:t>
            </a:r>
            <a:r>
              <a:rPr lang="ru-RU" sz="1600" b="1" dirty="0" err="1"/>
              <a:t>МКОУ«Новочуртахская</a:t>
            </a:r>
            <a:r>
              <a:rPr lang="ru-RU" sz="1600" b="1" dirty="0"/>
              <a:t> СОШ №2», МКОУ «Новолакская СОШ №1», МКОУ «Дучинская СОШ №2», МКОУ «Новокулинская СОШ №2», МКОУ «Чапаевская СОШ №2» и </a:t>
            </a:r>
            <a:endParaRPr lang="ru-RU" sz="1600" b="1" dirty="0" smtClean="0"/>
          </a:p>
          <a:p>
            <a:r>
              <a:rPr lang="ru-RU" sz="1600" b="1" dirty="0" smtClean="0"/>
              <a:t>с </a:t>
            </a:r>
            <a:r>
              <a:rPr lang="ru-RU" sz="1600" b="1" dirty="0"/>
              <a:t>2020- МКОУ «Барчхойотарская СОШ» в рамках федерального проекта «Современная школа» Нацпроекта «Образование» организована работа Центров образования цифрового и гуманитарного профилей «Точки роста».</a:t>
            </a:r>
          </a:p>
          <a:p>
            <a:r>
              <a:rPr lang="ru-RU" sz="1600" b="1" dirty="0"/>
              <a:t>	С нового 2021-2022 учебного года такие же Центры «Точки роста» будут открыты и при МКОУ «Гамияхская СОШ», МКОУ «Новолакская гимназия», МКОУ «Тухчарская СОШ»  и МКОУ «</a:t>
            </a:r>
            <a:r>
              <a:rPr lang="ru-RU" sz="1600" b="1" dirty="0" err="1"/>
              <a:t>Банаюртовская</a:t>
            </a:r>
            <a:r>
              <a:rPr lang="ru-RU" sz="1600" b="1" dirty="0"/>
              <a:t> СОШ».</a:t>
            </a:r>
          </a:p>
        </p:txBody>
      </p:sp>
    </p:spTree>
    <p:extLst>
      <p:ext uri="{BB962C8B-B14F-4D97-AF65-F5344CB8AC3E}">
        <p14:creationId xmlns:p14="http://schemas.microsoft.com/office/powerpoint/2010/main" xmlns="" val="531732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 smtClean="0">
                <a:solidFill>
                  <a:srgbClr val="002060"/>
                </a:solidFill>
                <a:latin typeface="Franklin Gothic Medium"/>
                <a:ea typeface="+mj-ea"/>
                <a:cs typeface="+mj-cs"/>
              </a:rPr>
              <a:t>Педагогические кадры</a:t>
            </a:r>
            <a:endParaRPr lang="ru-RU" dirty="0"/>
          </a:p>
        </p:txBody>
      </p:sp>
      <p:pic>
        <p:nvPicPr>
          <p:cNvPr id="4" name="Рисунок 3" descr="20200812031605-126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2411760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059832" y="1268180"/>
            <a:ext cx="54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«Система образования должна строиться вокруг сильного,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одарѐнного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учителя. Такие кадры нужно отбирать по крупицам, беречь их и поддерживать».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В.В.Путин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226151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93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  <a:tab pos="24431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    этой     связи     большое     внимание     уделяется вопросам профессиональной подготовки, переподготовки и повышению квалификации педагогических кадров, их непрерывному образованию, в том числе педагогических работников, не имеющих педагогического образования.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09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  <a:tab pos="24431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2020/2021 учебном году в муниципальных образовательных организациях района  работали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09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  <a:tab pos="24431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ДОУ. Количество  работников составляет –191, педагогических работников - 70. Из них высшее образование имеют – 29 педагогов, среднее профессиональное образование имеют – 22 педагогов. Курсы повышения квалификации педагоги ДОУ проходят по установленному графику в ДИРО. По итогам аттестации первую категорию имеют 1 педагог. Высшей категории – нет.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09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  <a:tab pos="24431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ОУ :  1050 человека, из них: 650 педагогических работников, из которых 597 учителей; учебно-вспомогательный персонал - 45 и иной персонал- 292. Высшую квалификационную категорию имеют 93 педагогических работника, первую – 143, а высшее образование имеют -609.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09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  <a:tab pos="24431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УДО: из 64 основных работников дополнительного образования 43 имеют профессиональное педагогическое образование; 13 педагогов имеют квалификационную категорию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09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  <a:tab pos="24431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Среди педагогических работников района :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09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  <a:tab pos="24431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женщин	- 547	человек,    мужчин - 103 человека.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09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  <a:tab pos="24431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Из общего числа педагогических работников высшее образование имеют 475человек (78%)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Новые нормативные и стратегические документы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999381"/>
            <a:ext cx="4618856" cy="4525963"/>
          </a:xfrm>
        </p:spPr>
        <p:txBody>
          <a:bodyPr>
            <a:normAutofit fontScale="77500" lnSpcReduction="20000"/>
          </a:bodyPr>
          <a:lstStyle/>
          <a:p>
            <a:pPr marL="685284" indent="-685284" defTabSz="91362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«О национальных целях развития Российской Федерации 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2030 года»</a:t>
            </a:r>
          </a:p>
          <a:p>
            <a:pPr marL="685284" indent="-685284" defTabSz="913623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84" indent="-685284" defTabSz="91362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№ 304 от 31.07.2020 «О внесении изменений в Федеральный закон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Российской Федерации»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воспитания обучающихся»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65B16C-7878-482C-A5D9-8D12EEC23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636912"/>
            <a:ext cx="2287712" cy="24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441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412776"/>
            <a:ext cx="8136904" cy="52565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0"/>
            <a:ext cx="511256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Достижения педагогов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55576" y="1772816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3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 место-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Дарчинова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Саният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Камиловна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учитель начальных классов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МКОУ «Шушинская СОШ» Всероссийский конкурс «Лучший педагог по обучению основам безопасного поведения на дорогах» в номинации «Методические разработки, передовой опыт, достижения в образовательной деятельности по обучению детей основам безопасного поведения на дорогах».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93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 место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Омарова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Микаиловна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, учитель английского языка МКОУ «Чапаевская СОШ №1»  призер зонального этапа,  Всероссийский конкурс «Учитель года Дагестана 2021».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93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 место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Аркаллаева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Зарифа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Газимагомедовна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воспитатель МКДОУ "Детский сад "Радуга № 1", номинация «За оригинальную идею» Республиканский профессиональный конкурс педагогов дошкольного образования«Воспитатель года  Дагестана – 2021».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93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 место - Магомедова Луиза Магомедовна, воспитатель МКДОУ "Детский сад "Сказка", номинация «Этнокультурное воспитание» Республиканский профессиональный конкурс педагогов дошкольного образования«Воспитатель года  Дагестана 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_ped_5f7b4ebea7b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7971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e77fe5c5f71e76df7aedb98f6dad733aa675ba1.g3g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979712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5013177"/>
            <a:ext cx="5040560" cy="16561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 новым </a:t>
            </a:r>
            <a:r>
              <a:rPr lang="ru-RU" smtClean="0"/>
              <a:t>учебным годом!</a:t>
            </a:r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79512" y="3183111"/>
            <a:ext cx="324036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2EB4FD2-28FB-40D4-AAEB-9791F5804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09894" y="3429000"/>
            <a:ext cx="3134106" cy="3429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760058"/>
            <a:ext cx="640871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Уважаемые коллеги!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Мы стоим на пороге нового учебного года. Нам предстоит большая, сложная, но интересная и, главное – очень ответственная работа. Уверены, что и наступающий учебный год впишет немало важных страниц в летопись образования района. </a:t>
            </a: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Все, что мы планируем, может быть выполнено только совместными усилиями, работой Команды педагогов района.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Поздравляю всех с новым учебным годом!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Творческих успехов, новых свершений и крепкого здоровья!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7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462" y="0"/>
            <a:ext cx="9180462" cy="92333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ДОШКОЛЬНОЕ ОБРАЗОВАНИЕ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179512" y="1052736"/>
            <a:ext cx="1730375" cy="135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082526"/>
            <a:ext cx="6515000" cy="6480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Численность детей дошкольного возраста (0-7 лет) в районе  составляет 6023 чел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901144"/>
            <a:ext cx="6515000" cy="6480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возрасте </a:t>
            </a:r>
            <a:r>
              <a:rPr lang="ru-RU" b="1" dirty="0"/>
              <a:t>от 0 до 3 лет -2391,  от 3 до 7 лет — 3632 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780928"/>
            <a:ext cx="6515000" cy="6480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Охвачены дошкольным образованием  1195- 32,8% :  ДОУ посещают 814 детей 22,4%.ГКП -381 ребенка, 10,4 %.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633180"/>
            <a:ext cx="6515000" cy="6480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Актуальная очередь детей в возрасте </a:t>
            </a:r>
            <a:r>
              <a:rPr lang="ru-RU" b="1" dirty="0" smtClean="0"/>
              <a:t>от </a:t>
            </a:r>
            <a:r>
              <a:rPr lang="ru-RU" b="1" dirty="0"/>
              <a:t>3 до 7 лет составляет 1082 детей.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301208"/>
            <a:ext cx="6515000" cy="11521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Количество  работников в ДОУ составляет –</a:t>
            </a:r>
            <a:r>
              <a:rPr lang="ru-RU" b="1" dirty="0" smtClean="0"/>
              <a:t>191, педагогических </a:t>
            </a:r>
            <a:r>
              <a:rPr lang="ru-RU" b="1" dirty="0"/>
              <a:t>работников - 70. </a:t>
            </a:r>
            <a:endParaRPr lang="ru-RU" b="1" dirty="0" smtClean="0"/>
          </a:p>
          <a:p>
            <a:pPr algn="ctr"/>
            <a:r>
              <a:rPr lang="ru-RU" b="1" dirty="0" smtClean="0"/>
              <a:t>Из </a:t>
            </a:r>
            <a:r>
              <a:rPr lang="ru-RU" b="1" dirty="0"/>
              <a:t>них высшее образование имеют – 29 педагогов, среднее профессиональное образование имеют – 22 педагогов.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399" y="2589064"/>
            <a:ext cx="1586359" cy="13681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 ДОУ, </a:t>
            </a:r>
            <a:r>
              <a:rPr lang="ru-RU" b="1" dirty="0">
                <a:solidFill>
                  <a:schemeClr val="bg1"/>
                </a:solidFill>
              </a:rPr>
              <a:t>с общей проектной мощностью 690 мест.</a:t>
            </a:r>
          </a:p>
        </p:txBody>
      </p:sp>
      <p:sp>
        <p:nvSpPr>
          <p:cNvPr id="11" name="object 13"/>
          <p:cNvSpPr/>
          <p:nvPr/>
        </p:nvSpPr>
        <p:spPr>
          <a:xfrm>
            <a:off x="694109" y="4077072"/>
            <a:ext cx="896937" cy="95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379686" y="5149416"/>
            <a:ext cx="1586359" cy="13681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ГКП  на базу 15 ОУ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4208" y="4501344"/>
            <a:ext cx="6515000" cy="6480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Группы </a:t>
            </a:r>
            <a:r>
              <a:rPr lang="ru-RU" b="1" dirty="0"/>
              <a:t>полного дня посещали 8 детей–инвалидов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 ГКП - 3 </a:t>
            </a:r>
            <a:r>
              <a:rPr lang="ru-RU" b="1" dirty="0"/>
              <a:t>ребенка-инвалида.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3933056"/>
            <a:ext cx="52125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Для реализации национального проекта «Демография» намечено открытие трех  ДОУ на 320 мест на переселенческой территории Новолакского района: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село Дучи «Планета детства» на 90 мест,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село Гамиях «Золотой ключик» на140 мест,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село </a:t>
            </a:r>
            <a:r>
              <a:rPr lang="ru-RU" sz="2000" b="1" dirty="0" err="1">
                <a:solidFill>
                  <a:srgbClr val="0070C0"/>
                </a:solidFill>
              </a:rPr>
              <a:t>Шушия</a:t>
            </a:r>
            <a:r>
              <a:rPr lang="ru-RU" sz="2000" b="1" dirty="0">
                <a:solidFill>
                  <a:srgbClr val="0070C0"/>
                </a:solidFill>
              </a:rPr>
              <a:t> «Ласточка» на 90 мест.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52496"/>
            <a:ext cx="4176464" cy="3285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9704" y="157308"/>
            <a:ext cx="4355976" cy="3285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2105" y="3789040"/>
            <a:ext cx="3503327" cy="2847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8930" y="2831068"/>
            <a:ext cx="3737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село </a:t>
            </a:r>
            <a:r>
              <a:rPr lang="ru-RU" b="1" dirty="0" err="1">
                <a:solidFill>
                  <a:schemeClr val="bg1"/>
                </a:solidFill>
              </a:rPr>
              <a:t>Шушия</a:t>
            </a:r>
            <a:r>
              <a:rPr lang="ru-RU" b="1" dirty="0">
                <a:solidFill>
                  <a:schemeClr val="bg1"/>
                </a:solidFill>
              </a:rPr>
              <a:t> «Ласточка» на 90 мест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9704" y="2971800"/>
            <a:ext cx="450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село Гамиях «Золотой ключик» на140 </a:t>
            </a:r>
            <a:r>
              <a:rPr lang="ru-RU" b="1" dirty="0" smtClean="0">
                <a:solidFill>
                  <a:schemeClr val="bg1"/>
                </a:solidFill>
              </a:rPr>
              <a:t>мест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9780" y="5979006"/>
            <a:ext cx="352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село Дучи «Планета детства»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90 </a:t>
            </a:r>
            <a:r>
              <a:rPr lang="ru-RU" b="1" dirty="0" smtClean="0">
                <a:solidFill>
                  <a:schemeClr val="bg1"/>
                </a:solidFill>
              </a:rPr>
              <a:t>мест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56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Проблемы!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Обеспечение 100% доступности дошкольного образования для детей дошкольного возраста.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Говоря </a:t>
            </a:r>
            <a:r>
              <a:rPr lang="ru-RU" sz="2400" dirty="0">
                <a:solidFill>
                  <a:srgbClr val="002060"/>
                </a:solidFill>
              </a:rPr>
              <a:t>о дошкольном образовании, мы не можем не учитывать, что вопрос не только в предоставлении места. Сегодня дошкольное образование - часть общего образования. Его первая ступень.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связи с этим эффективная реализация ФГОС дошкольного образования является </a:t>
            </a:r>
            <a:r>
              <a:rPr lang="ru-RU" sz="2400" b="1" u="sng" dirty="0" smtClean="0">
                <a:solidFill>
                  <a:srgbClr val="FF0000"/>
                </a:solidFill>
              </a:rPr>
              <a:t>ключевым и приоритетным направлением деятельности</a:t>
            </a:r>
            <a:r>
              <a:rPr lang="ru-RU" sz="2400" u="sng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системы </a:t>
            </a:r>
            <a:r>
              <a:rPr lang="ru-RU" sz="2400" dirty="0">
                <a:solidFill>
                  <a:srgbClr val="002060"/>
                </a:solidFill>
              </a:rPr>
              <a:t>образования.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69536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ОБЩЕЕ ОБРАЗОВАНИЕ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5048" y="1124744"/>
            <a:ext cx="6519440" cy="7200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Образовательные услуги по образовательным программам общего образования оказывают  23 </a:t>
            </a:r>
            <a:r>
              <a:rPr lang="ru-RU" b="1" dirty="0" smtClean="0"/>
              <a:t>ОО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92" y="906979"/>
            <a:ext cx="2088232" cy="1368152"/>
          </a:xfrm>
          <a:prstGeom prst="roundRect">
            <a:avLst>
              <a:gd name="adj" fmla="val 8594"/>
            </a:avLst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449488" y="1951095"/>
            <a:ext cx="6515000" cy="6480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Контингент - 6389 учащихся, Классов - комплектов - 383. Учащихся 1-4 класс – 3094, Выпускников 11 классов-168. </a:t>
            </a:r>
          </a:p>
        </p:txBody>
      </p:sp>
      <p:sp>
        <p:nvSpPr>
          <p:cNvPr id="7" name="object 8"/>
          <p:cNvSpPr/>
          <p:nvPr/>
        </p:nvSpPr>
        <p:spPr>
          <a:xfrm>
            <a:off x="742234" y="4348355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08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741791" y="4621912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08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741791" y="3942208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08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741791" y="3603880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08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741791" y="3264028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08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781086" y="4680113"/>
            <a:ext cx="712018" cy="28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1660763" y="4293097"/>
            <a:ext cx="685800" cy="646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2683367" y="4169781"/>
            <a:ext cx="750772" cy="791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741791" y="4961765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08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741791" y="4961765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2358755" y="4961765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3975719" y="4961765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5592682" y="4961765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/>
          <p:nvPr/>
        </p:nvSpPr>
        <p:spPr>
          <a:xfrm>
            <a:off x="3692878" y="3942209"/>
            <a:ext cx="685800" cy="1021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0825474"/>
              </p:ext>
            </p:extLst>
          </p:nvPr>
        </p:nvGraphicFramePr>
        <p:xfrm>
          <a:off x="1151937" y="5445224"/>
          <a:ext cx="2889059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059"/>
              </a:tblGrid>
              <a:tr h="0"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Контингент учащихся с 1-11 классы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SimSu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Класс-комплекты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SimSu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Учащиеся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1-4 класс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SimSu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Выпускники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классоы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SimSu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2" name="object 13"/>
          <p:cNvSpPr/>
          <p:nvPr/>
        </p:nvSpPr>
        <p:spPr>
          <a:xfrm>
            <a:off x="630030" y="5445224"/>
            <a:ext cx="439166" cy="144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/>
          <p:cNvSpPr/>
          <p:nvPr/>
        </p:nvSpPr>
        <p:spPr>
          <a:xfrm>
            <a:off x="634984" y="5653688"/>
            <a:ext cx="439166" cy="14401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3"/>
          <p:cNvSpPr/>
          <p:nvPr/>
        </p:nvSpPr>
        <p:spPr>
          <a:xfrm>
            <a:off x="634984" y="5802030"/>
            <a:ext cx="439166" cy="14401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3"/>
          <p:cNvSpPr/>
          <p:nvPr/>
        </p:nvSpPr>
        <p:spPr>
          <a:xfrm>
            <a:off x="630030" y="5979340"/>
            <a:ext cx="451616" cy="185964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2"/>
          <p:cNvSpPr txBox="1"/>
          <p:nvPr/>
        </p:nvSpPr>
        <p:spPr>
          <a:xfrm>
            <a:off x="702329" y="5050356"/>
            <a:ext cx="8058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5" dirty="0" smtClean="0">
                <a:latin typeface="Trebuchet MS"/>
                <a:cs typeface="Trebuchet MS"/>
              </a:rPr>
              <a:t>2016-17 </a:t>
            </a:r>
            <a:r>
              <a:rPr lang="ru-RU" sz="1200" spc="-105" dirty="0" err="1" smtClean="0">
                <a:latin typeface="Trebuchet MS"/>
                <a:cs typeface="Trebuchet MS"/>
              </a:rPr>
              <a:t>уч.г</a:t>
            </a:r>
            <a:r>
              <a:rPr lang="ru-RU" sz="1200" spc="-105" dirty="0" smtClean="0">
                <a:latin typeface="Trebuchet MS"/>
                <a:cs typeface="Trebuchet MS"/>
              </a:rPr>
              <a:t>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67223" y="5049710"/>
            <a:ext cx="8058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5" dirty="0" smtClean="0">
                <a:latin typeface="Trebuchet MS"/>
                <a:cs typeface="Trebuchet MS"/>
              </a:rPr>
              <a:t>2017-18 </a:t>
            </a:r>
            <a:r>
              <a:rPr lang="ru-RU" sz="1200" spc="-105" dirty="0" err="1" smtClean="0">
                <a:latin typeface="Trebuchet MS"/>
                <a:cs typeface="Trebuchet MS"/>
              </a:rPr>
              <a:t>уч.г</a:t>
            </a:r>
            <a:r>
              <a:rPr lang="ru-RU" sz="1200" spc="-105" dirty="0" smtClean="0">
                <a:latin typeface="Trebuchet MS"/>
                <a:cs typeface="Trebuchet MS"/>
              </a:rPr>
              <a:t>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3" name="object 42"/>
          <p:cNvSpPr txBox="1"/>
          <p:nvPr/>
        </p:nvSpPr>
        <p:spPr>
          <a:xfrm>
            <a:off x="2683367" y="5049710"/>
            <a:ext cx="8058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5" dirty="0" smtClean="0">
                <a:latin typeface="Trebuchet MS"/>
                <a:cs typeface="Trebuchet MS"/>
              </a:rPr>
              <a:t>2018-19 </a:t>
            </a:r>
            <a:r>
              <a:rPr lang="ru-RU" sz="1200" spc="-105" dirty="0" err="1" smtClean="0">
                <a:latin typeface="Trebuchet MS"/>
                <a:cs typeface="Trebuchet MS"/>
              </a:rPr>
              <a:t>уч.г</a:t>
            </a:r>
            <a:r>
              <a:rPr lang="ru-RU" sz="1200" spc="-105" dirty="0" smtClean="0">
                <a:latin typeface="Trebuchet MS"/>
                <a:cs typeface="Trebuchet MS"/>
              </a:rPr>
              <a:t>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4" name="object 42"/>
          <p:cNvSpPr txBox="1"/>
          <p:nvPr/>
        </p:nvSpPr>
        <p:spPr>
          <a:xfrm>
            <a:off x="3638060" y="5056028"/>
            <a:ext cx="8058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5" dirty="0" smtClean="0">
                <a:latin typeface="Trebuchet MS"/>
                <a:cs typeface="Trebuchet MS"/>
              </a:rPr>
              <a:t>2019-20 </a:t>
            </a:r>
            <a:r>
              <a:rPr lang="ru-RU" sz="1200" spc="-105" dirty="0" err="1" smtClean="0">
                <a:latin typeface="Trebuchet MS"/>
                <a:cs typeface="Trebuchet MS"/>
              </a:rPr>
              <a:t>уч.г</a:t>
            </a:r>
            <a:r>
              <a:rPr lang="ru-RU" sz="1200" spc="-105" dirty="0" smtClean="0">
                <a:latin typeface="Trebuchet MS"/>
                <a:cs typeface="Trebuchet MS"/>
              </a:rPr>
              <a:t>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5" name="object 42"/>
          <p:cNvSpPr txBox="1"/>
          <p:nvPr/>
        </p:nvSpPr>
        <p:spPr>
          <a:xfrm>
            <a:off x="4535875" y="5051057"/>
            <a:ext cx="8058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5" dirty="0" smtClean="0">
                <a:latin typeface="Trebuchet MS"/>
                <a:cs typeface="Trebuchet MS"/>
              </a:rPr>
              <a:t>2020-21 </a:t>
            </a:r>
            <a:r>
              <a:rPr lang="ru-RU" sz="1200" spc="-105" dirty="0" err="1" smtClean="0">
                <a:latin typeface="Trebuchet MS"/>
                <a:cs typeface="Trebuchet MS"/>
              </a:rPr>
              <a:t>уч.г</a:t>
            </a:r>
            <a:r>
              <a:rPr lang="ru-RU" sz="1200" spc="-105" dirty="0" smtClean="0">
                <a:latin typeface="Trebuchet MS"/>
                <a:cs typeface="Trebuchet MS"/>
              </a:rPr>
              <a:t>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4595911" y="3689550"/>
            <a:ext cx="685800" cy="1272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2"/>
          <p:cNvSpPr txBox="1"/>
          <p:nvPr/>
        </p:nvSpPr>
        <p:spPr>
          <a:xfrm>
            <a:off x="836187" y="4691993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5352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8" name="object 42"/>
          <p:cNvSpPr txBox="1"/>
          <p:nvPr/>
        </p:nvSpPr>
        <p:spPr>
          <a:xfrm>
            <a:off x="1805035" y="4533191"/>
            <a:ext cx="42925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5563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9" name="object 42"/>
          <p:cNvSpPr txBox="1"/>
          <p:nvPr/>
        </p:nvSpPr>
        <p:spPr>
          <a:xfrm>
            <a:off x="2871673" y="4472052"/>
            <a:ext cx="42925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5853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0" name="object 42"/>
          <p:cNvSpPr txBox="1"/>
          <p:nvPr/>
        </p:nvSpPr>
        <p:spPr>
          <a:xfrm>
            <a:off x="3761089" y="4389667"/>
            <a:ext cx="42925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6105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1" name="object 42"/>
          <p:cNvSpPr txBox="1"/>
          <p:nvPr/>
        </p:nvSpPr>
        <p:spPr>
          <a:xfrm>
            <a:off x="4672156" y="4389667"/>
            <a:ext cx="42925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6389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2" name="object 15"/>
          <p:cNvSpPr/>
          <p:nvPr/>
        </p:nvSpPr>
        <p:spPr>
          <a:xfrm>
            <a:off x="786412" y="4279668"/>
            <a:ext cx="685800" cy="38925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5"/>
          <p:cNvSpPr/>
          <p:nvPr/>
        </p:nvSpPr>
        <p:spPr>
          <a:xfrm>
            <a:off x="1660763" y="4056612"/>
            <a:ext cx="685800" cy="37255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5"/>
          <p:cNvSpPr/>
          <p:nvPr/>
        </p:nvSpPr>
        <p:spPr>
          <a:xfrm>
            <a:off x="2683367" y="3728234"/>
            <a:ext cx="750772" cy="51877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5"/>
          <p:cNvSpPr/>
          <p:nvPr/>
        </p:nvSpPr>
        <p:spPr>
          <a:xfrm>
            <a:off x="3692878" y="3603880"/>
            <a:ext cx="685800" cy="51877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5"/>
          <p:cNvSpPr/>
          <p:nvPr/>
        </p:nvSpPr>
        <p:spPr>
          <a:xfrm>
            <a:off x="4595911" y="3526303"/>
            <a:ext cx="685800" cy="51877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2"/>
          <p:cNvSpPr txBox="1"/>
          <p:nvPr/>
        </p:nvSpPr>
        <p:spPr>
          <a:xfrm>
            <a:off x="836187" y="4348355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324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0" name="object 42"/>
          <p:cNvSpPr txBox="1"/>
          <p:nvPr/>
        </p:nvSpPr>
        <p:spPr>
          <a:xfrm>
            <a:off x="1669023" y="4056612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331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1" name="object 42"/>
          <p:cNvSpPr txBox="1"/>
          <p:nvPr/>
        </p:nvSpPr>
        <p:spPr>
          <a:xfrm>
            <a:off x="2816178" y="3840924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352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2" name="object 42"/>
          <p:cNvSpPr txBox="1"/>
          <p:nvPr/>
        </p:nvSpPr>
        <p:spPr>
          <a:xfrm>
            <a:off x="3758699" y="3733744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365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3" name="object 42"/>
          <p:cNvSpPr txBox="1"/>
          <p:nvPr/>
        </p:nvSpPr>
        <p:spPr>
          <a:xfrm>
            <a:off x="4672156" y="3651349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Trebuchet MS"/>
                <a:cs typeface="Trebuchet MS"/>
              </a:rPr>
              <a:t>383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4" name="object 13"/>
          <p:cNvSpPr/>
          <p:nvPr/>
        </p:nvSpPr>
        <p:spPr>
          <a:xfrm>
            <a:off x="778282" y="3898729"/>
            <a:ext cx="698909" cy="38374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2"/>
          <p:cNvSpPr txBox="1"/>
          <p:nvPr/>
        </p:nvSpPr>
        <p:spPr>
          <a:xfrm>
            <a:off x="836187" y="3920104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2393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7" name="object 13"/>
          <p:cNvSpPr/>
          <p:nvPr/>
        </p:nvSpPr>
        <p:spPr>
          <a:xfrm>
            <a:off x="2683367" y="3335960"/>
            <a:ext cx="750771" cy="47672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3"/>
          <p:cNvSpPr/>
          <p:nvPr/>
        </p:nvSpPr>
        <p:spPr>
          <a:xfrm>
            <a:off x="3692878" y="3269942"/>
            <a:ext cx="685399" cy="38374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3"/>
          <p:cNvSpPr/>
          <p:nvPr/>
        </p:nvSpPr>
        <p:spPr>
          <a:xfrm>
            <a:off x="4595911" y="3220139"/>
            <a:ext cx="698909" cy="38374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3"/>
          <p:cNvSpPr/>
          <p:nvPr/>
        </p:nvSpPr>
        <p:spPr>
          <a:xfrm>
            <a:off x="1662144" y="3692937"/>
            <a:ext cx="698909" cy="38374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2"/>
          <p:cNvSpPr txBox="1"/>
          <p:nvPr/>
        </p:nvSpPr>
        <p:spPr>
          <a:xfrm>
            <a:off x="1733536" y="3719781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2610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72" name="object 42"/>
          <p:cNvSpPr txBox="1"/>
          <p:nvPr/>
        </p:nvSpPr>
        <p:spPr>
          <a:xfrm>
            <a:off x="2760683" y="3496240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2772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73" name="object 42"/>
          <p:cNvSpPr txBox="1"/>
          <p:nvPr/>
        </p:nvSpPr>
        <p:spPr>
          <a:xfrm>
            <a:off x="3779723" y="3335960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2908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74" name="object 42"/>
          <p:cNvSpPr txBox="1"/>
          <p:nvPr/>
        </p:nvSpPr>
        <p:spPr>
          <a:xfrm>
            <a:off x="4681990" y="3299421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3094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75" name="object 13"/>
          <p:cNvSpPr/>
          <p:nvPr/>
        </p:nvSpPr>
        <p:spPr>
          <a:xfrm>
            <a:off x="778282" y="2599168"/>
            <a:ext cx="685800" cy="1301164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3"/>
          <p:cNvSpPr/>
          <p:nvPr/>
        </p:nvSpPr>
        <p:spPr>
          <a:xfrm>
            <a:off x="4595911" y="3030113"/>
            <a:ext cx="685800" cy="185964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3"/>
          <p:cNvSpPr/>
          <p:nvPr/>
        </p:nvSpPr>
        <p:spPr>
          <a:xfrm>
            <a:off x="1678097" y="2708920"/>
            <a:ext cx="685800" cy="972586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3"/>
          <p:cNvSpPr/>
          <p:nvPr/>
        </p:nvSpPr>
        <p:spPr>
          <a:xfrm>
            <a:off x="2697574" y="2760918"/>
            <a:ext cx="736565" cy="633522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3"/>
          <p:cNvSpPr/>
          <p:nvPr/>
        </p:nvSpPr>
        <p:spPr>
          <a:xfrm>
            <a:off x="3706947" y="2924944"/>
            <a:ext cx="685800" cy="366135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42"/>
          <p:cNvSpPr txBox="1"/>
          <p:nvPr/>
        </p:nvSpPr>
        <p:spPr>
          <a:xfrm>
            <a:off x="854567" y="2972000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Trebuchet MS"/>
                <a:cs typeface="Trebuchet MS"/>
              </a:rPr>
              <a:t>229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2" name="object 42"/>
          <p:cNvSpPr txBox="1"/>
          <p:nvPr/>
        </p:nvSpPr>
        <p:spPr>
          <a:xfrm>
            <a:off x="1733537" y="3019198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 smtClean="0">
                <a:latin typeface="Trebuchet MS"/>
                <a:cs typeface="Trebuchet MS"/>
              </a:rPr>
              <a:t>213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3" name="object 42"/>
          <p:cNvSpPr txBox="1"/>
          <p:nvPr/>
        </p:nvSpPr>
        <p:spPr>
          <a:xfrm>
            <a:off x="2781524" y="2961094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Trebuchet MS"/>
                <a:cs typeface="Trebuchet MS"/>
              </a:rPr>
              <a:t>206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4" name="object 42"/>
          <p:cNvSpPr txBox="1"/>
          <p:nvPr/>
        </p:nvSpPr>
        <p:spPr>
          <a:xfrm>
            <a:off x="3779722" y="2948157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Trebuchet MS"/>
                <a:cs typeface="Trebuchet MS"/>
              </a:rPr>
              <a:t>192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5" name="object 42"/>
          <p:cNvSpPr txBox="1"/>
          <p:nvPr/>
        </p:nvSpPr>
        <p:spPr>
          <a:xfrm>
            <a:off x="4668686" y="2978488"/>
            <a:ext cx="5402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Trebuchet MS"/>
                <a:cs typeface="Trebuchet MS"/>
              </a:rPr>
              <a:t>168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715008" y="2714620"/>
            <a:ext cx="3214710" cy="40005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5786446" y="2857496"/>
            <a:ext cx="3000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Количество     детей     школьного     возраста с ограниченными возможностями       здоровья, обучающихся в муниципальных общеобразовательных учреждениях составляет 132 человек, количество детей-инвалидов - 12. На дому по индивидуальным учебным планам обучалось 33 детей- инвалидов.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 5 детей получали образование в семейной форме.</a:t>
            </a:r>
          </a:p>
        </p:txBody>
      </p:sp>
    </p:spTree>
    <p:extLst>
      <p:ext uri="{BB962C8B-B14F-4D97-AF65-F5344CB8AC3E}">
        <p14:creationId xmlns:p14="http://schemas.microsoft.com/office/powerpoint/2010/main" xmlns="" val="96003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160950052-stock-illustration-happy-school-children-standing-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2033579" cy="150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2636912"/>
            <a:ext cx="1872208" cy="16561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2 смены – 10 школ - (43,47 %)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Учащихся  - 4823 (75,4%)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005064"/>
            <a:ext cx="1872208" cy="16561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1 смену– 13 школ - (75,4%)</a:t>
            </a:r>
          </a:p>
          <a:p>
            <a:pPr algn="ctr"/>
            <a:r>
              <a:rPr lang="ru-RU" b="1" dirty="0" smtClean="0"/>
              <a:t>Учащихся - 1567 детей (24.5%)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04664"/>
            <a:ext cx="6048672" cy="28083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 общего числа общеобразовательных организаций </a:t>
            </a:r>
          </a:p>
          <a:p>
            <a:pPr algn="ctr"/>
            <a:r>
              <a:rPr lang="ru-RU" b="1" dirty="0" smtClean="0"/>
              <a:t>20  являются типовыми,</a:t>
            </a:r>
          </a:p>
          <a:p>
            <a:pPr algn="ctr"/>
            <a:r>
              <a:rPr lang="ru-RU" b="1" dirty="0" smtClean="0"/>
              <a:t>  3 школы - сборно-щитовые.  </a:t>
            </a:r>
          </a:p>
          <a:p>
            <a:pPr algn="ctr"/>
            <a:r>
              <a:rPr lang="ru-RU" b="1" dirty="0" smtClean="0"/>
              <a:t> Аварийных школ в районе 2: </a:t>
            </a:r>
          </a:p>
          <a:p>
            <a:pPr algn="ctr"/>
            <a:r>
              <a:rPr lang="ru-RU" b="1" dirty="0" smtClean="0"/>
              <a:t>Гамияхская СОШ №2 и Чапаевская СОШ №1.  </a:t>
            </a:r>
          </a:p>
          <a:p>
            <a:pPr algn="ctr"/>
            <a:r>
              <a:rPr lang="ru-RU" b="1" dirty="0" smtClean="0"/>
              <a:t>Требуется капитальный ремонт –</a:t>
            </a:r>
          </a:p>
          <a:p>
            <a:pPr algn="ctr"/>
            <a:r>
              <a:rPr lang="ru-RU" b="1" dirty="0" smtClean="0"/>
              <a:t> МКОУ «Чапаевская СОШ №2», МКОУ «Шушинская СОШ».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5850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768752" cy="1470025"/>
          </a:xfrm>
        </p:spPr>
        <p:txBody>
          <a:bodyPr/>
          <a:lstStyle/>
          <a:p>
            <a:r>
              <a:rPr lang="ru-RU" dirty="0" smtClean="0"/>
              <a:t>ГИА </a:t>
            </a:r>
            <a:r>
              <a:rPr lang="ru-RU" dirty="0"/>
              <a:t>-2021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Особенности сдачи ГИА -2021.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	В </a:t>
            </a:r>
            <a:r>
              <a:rPr lang="ru-RU" sz="2000" dirty="0">
                <a:solidFill>
                  <a:srgbClr val="002060"/>
                </a:solidFill>
              </a:rPr>
              <a:t>связи с влиянием продолжающейся пандемией </a:t>
            </a:r>
            <a:r>
              <a:rPr lang="ru-RU" sz="2000" dirty="0" err="1">
                <a:solidFill>
                  <a:srgbClr val="002060"/>
                </a:solidFill>
              </a:rPr>
              <a:t>коронавируса</a:t>
            </a:r>
            <a:r>
              <a:rPr lang="ru-RU" sz="2000" dirty="0">
                <a:solidFill>
                  <a:srgbClr val="002060"/>
                </a:solidFill>
              </a:rPr>
              <a:t> на образовательный процесс было принято решение о целесообразности изменения правил проведения итоговых аттестационных экзаменов во всех школах РФ.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err="1">
                <a:solidFill>
                  <a:srgbClr val="002060"/>
                </a:solidFill>
              </a:rPr>
              <a:t>Минпросвещения</a:t>
            </a:r>
            <a:r>
              <a:rPr lang="ru-RU" sz="2000" dirty="0">
                <a:solidFill>
                  <a:srgbClr val="002060"/>
                </a:solidFill>
              </a:rPr>
              <a:t> и </a:t>
            </a:r>
            <a:r>
              <a:rPr lang="ru-RU" sz="2000" dirty="0" err="1">
                <a:solidFill>
                  <a:srgbClr val="002060"/>
                </a:solidFill>
              </a:rPr>
              <a:t>Рособрнадзор</a:t>
            </a:r>
            <a:r>
              <a:rPr lang="ru-RU" sz="2000" dirty="0">
                <a:solidFill>
                  <a:srgbClr val="002060"/>
                </a:solidFill>
              </a:rPr>
              <a:t> объявили о решениях, которые приняты в отношении порядка проведения ЕГЭ в 2021 году, в соответствии с которыми обязательный ЕГЭ в 2021 году отменен.  ЕГЭ сдавали только те выпускники, которые хотели поступать в вузы. Те, кто не будет поступать в вуз, сдали государственный выпускной экзамен (ГВЭ) по двум предметам — русскому языку и математике.</a:t>
            </a:r>
          </a:p>
          <a:p>
            <a:r>
              <a:rPr lang="ru-RU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619680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49e441db7aa9c38b536d361b3df4c7681f2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2390</Words>
  <Application>Microsoft Office PowerPoint</Application>
  <PresentationFormat>Экран (4:3)</PresentationFormat>
  <Paragraphs>447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«Приоритетные направления развития муниципальной системы образования»</vt:lpstr>
      <vt:lpstr>Слайд 2</vt:lpstr>
      <vt:lpstr>Новые нормативные и стратегические документы</vt:lpstr>
      <vt:lpstr>Слайд 4</vt:lpstr>
      <vt:lpstr>Слайд 5</vt:lpstr>
      <vt:lpstr>ДОШКОЛЬНОЕ ОБРАЗОВАНИЕ</vt:lpstr>
      <vt:lpstr>Слайд 7</vt:lpstr>
      <vt:lpstr>Слайд 8</vt:lpstr>
      <vt:lpstr>ГИА -2021 </vt:lpstr>
      <vt:lpstr>ГИА - 2021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ОДАРЕННЫЕ ДЕТИ. </vt:lpstr>
      <vt:lpstr>ОДАРЕННЫЕ ДЕТИ. </vt:lpstr>
      <vt:lpstr>Слайд 21</vt:lpstr>
      <vt:lpstr> </vt:lpstr>
      <vt:lpstr>Слайд 23</vt:lpstr>
      <vt:lpstr>Воспитательная работа</vt:lpstr>
      <vt:lpstr>Трудности воспитательной работы</vt:lpstr>
      <vt:lpstr>Региональный проект «100 школ»:  МКОУ «Шушинская СОШ»,  меценат - Айдиев Ф.Ш.  </vt:lpstr>
      <vt:lpstr>Слайд 27</vt:lpstr>
      <vt:lpstr> РЕАЛИЗАЦИЯ  ФЕДЕРАЛЬНЫХ И РЕГИОНАЛЬНЫХ  ПРОЕКТОВ НАЦИОНАЛЬНОГО ПРОЕКТА «ОБРАЗОВАНИЕ»</vt:lpstr>
      <vt:lpstr>Слайд 29</vt:lpstr>
      <vt:lpstr>Достижения педагогов: </vt:lpstr>
      <vt:lpstr>С новым учебным годом!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Гладкий волнистый фон</dc:title>
  <dc:creator>obstinate</dc:creator>
  <cp:keywords>шаблон для презентации, тема оформления презентации, фон презентации</cp:keywords>
  <cp:lastModifiedBy>45</cp:lastModifiedBy>
  <cp:revision>129</cp:revision>
  <dcterms:created xsi:type="dcterms:W3CDTF">2017-09-04T16:25:52Z</dcterms:created>
  <dcterms:modified xsi:type="dcterms:W3CDTF">2021-08-26T22:19:54Z</dcterms:modified>
</cp:coreProperties>
</file>